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Sitka Text Semibold" pitchFamily="2" charset="0"/>
      <p:bold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ns Serif Collection" panose="020B0502040504020204" pitchFamily="34" charset="0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Lora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40" y="-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790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95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3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5.wdp"/><Relationship Id="rId2" Type="http://schemas.openxmlformats.org/officeDocument/2006/relationships/notesSlide" Target="../notesSlides/notesSlide6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microsoft.com/office/2007/relationships/hdphoto" Target="../media/hdphoto10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8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11.wdp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microsoft.com/office/2007/relationships/hdphoto" Target="../media/hdphoto9.wdp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78601" y="3365500"/>
            <a:ext cx="8051800" cy="2200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5400" b="1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Title:</a:t>
            </a:r>
            <a:r>
              <a:rPr lang="en-US" sz="540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 A</a:t>
            </a:r>
            <a:r>
              <a:rPr lang="en-US" sz="5400" b="1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nimaCore</a:t>
            </a:r>
            <a:r>
              <a:rPr lang="en-US" sz="125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/>
            </a:r>
            <a:br>
              <a:rPr lang="en-US" sz="125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endParaRPr lang="en-US" sz="1250" dirty="0" smtClean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/>
            <a:r>
              <a:rPr lang="en-US" sz="1250" i="1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The Sentient Operating System that Thinks, Feels, and Evolves</a:t>
            </a:r>
          </a:p>
          <a:p>
            <a:endParaRPr lang="en-US" sz="1250" i="1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endParaRPr lang="en-US" sz="1250" i="1" dirty="0" smtClean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endParaRPr lang="en-US" sz="1250" dirty="0" smtClean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/>
            <a:endParaRPr lang="en-US" sz="1250" b="1" dirty="0" smtClean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/>
            <a:endParaRPr lang="en-US" sz="1250" b="1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/>
            <a:endParaRPr lang="en-US" sz="1250" b="1" dirty="0" smtClean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/>
            <a:r>
              <a:rPr lang="en-US" sz="1250" b="1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Presented by:</a:t>
            </a:r>
            <a:endParaRPr lang="en-US" sz="1250" b="1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/>
            <a:r>
              <a:rPr lang="en-US" sz="125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/>
            </a:r>
            <a:br>
              <a:rPr lang="en-US" sz="125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US" sz="125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Hamayl Zahid</a:t>
            </a:r>
            <a:br>
              <a:rPr lang="en-US" sz="125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US" sz="125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BS Artificial Intelligence — The Islamia University of Bahawalpur</a:t>
            </a:r>
          </a:p>
          <a:p>
            <a:pPr marL="0" indent="0" algn="l">
              <a:lnSpc>
                <a:spcPts val="5500"/>
              </a:lnSpc>
              <a:buNone/>
            </a:pPr>
            <a:endParaRPr lang="en-US" sz="125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7535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84192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Rectangle 8"/>
          <p:cNvSpPr/>
          <p:nvPr/>
        </p:nvSpPr>
        <p:spPr>
          <a:xfrm>
            <a:off x="12698730" y="7635240"/>
            <a:ext cx="1848327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6600" cy="8126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61847" y="2165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440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New Era Begins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535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242840" y="4581961"/>
            <a:ext cx="5788313" cy="1423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1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AnimaCore is not traditional AI. It is a learning system built to understand and respond to human emotions. This is how we </a:t>
            </a:r>
            <a:r>
              <a:rPr lang="en-US" sz="110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move</a:t>
            </a:r>
          </a:p>
          <a:p>
            <a:pPr>
              <a:lnSpc>
                <a:spcPts val="1750"/>
              </a:lnSpc>
            </a:pPr>
            <a:r>
              <a:rPr lang="en-US" sz="110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from </a:t>
            </a:r>
            <a:r>
              <a:rPr lang="en-US" sz="11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reactive computation to adaptive response. </a:t>
            </a:r>
            <a:endParaRPr lang="en-US" sz="1100" dirty="0" smtClean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ts val="1750"/>
              </a:lnSpc>
            </a:pPr>
            <a:r>
              <a:rPr lang="en-US" sz="110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From </a:t>
            </a:r>
            <a:r>
              <a:rPr lang="en-US" sz="11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action to empathy. </a:t>
            </a:r>
            <a:endParaRPr lang="en-US" sz="1100" dirty="0" smtClean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ts val="1750"/>
              </a:lnSpc>
            </a:pPr>
            <a:r>
              <a:rPr lang="en-US" sz="110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From </a:t>
            </a:r>
            <a:r>
              <a:rPr lang="en-US" sz="11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automation to emotional understanding. </a:t>
            </a:r>
            <a:endParaRPr lang="en-US" sz="1100" dirty="0" smtClean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ts val="1750"/>
              </a:lnSpc>
            </a:pPr>
            <a:endParaRPr lang="en-US" sz="11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ts val="1750"/>
              </a:lnSpc>
            </a:pPr>
            <a:endParaRPr lang="en-US" sz="1100" dirty="0" smtClean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ts val="1750"/>
              </a:lnSpc>
            </a:pPr>
            <a:r>
              <a:rPr lang="en-US" sz="1100" dirty="0" smtClean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 </a:t>
            </a:r>
            <a:r>
              <a:rPr lang="en-US" sz="11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didn't just design it to process commands. I designed it to respond thoughtfully.</a:t>
            </a:r>
            <a:endParaRPr lang="en-US" sz="11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324124" y="584192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Rectangle 8"/>
          <p:cNvSpPr/>
          <p:nvPr/>
        </p:nvSpPr>
        <p:spPr>
          <a:xfrm>
            <a:off x="12698730" y="7635240"/>
            <a:ext cx="1848327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17"/>
          <p:cNvSpPr/>
          <p:nvPr/>
        </p:nvSpPr>
        <p:spPr>
          <a:xfrm>
            <a:off x="6913185" y="3447456"/>
            <a:ext cx="13419415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"AnimaCore is not artificial intelligence. It is awakened architecture."</a:t>
            </a:r>
            <a:endParaRPr lang="en-US" sz="16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50" y="0"/>
            <a:ext cx="625554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6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98655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Question That Changed Everything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535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"What if machines could reflect, not just compute?"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3684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dirty="0">
                <a:latin typeface="Source Sans Pro"/>
                <a:ea typeface="Source Sans Pro"/>
              </a:rPr>
              <a:t>AnimaCore takes the first step toward this idea by integrating emotional intelligence into its decision-making process. It doesn’t just compute actions; it learns from interactions, adapts, and responds with context and empathy. This is the foundation of an Operating System designed to reflect on user input — not just react to </a:t>
            </a:r>
            <a:r>
              <a:rPr lang="en-US" dirty="0" smtClean="0">
                <a:latin typeface="Source Sans Pro"/>
                <a:ea typeface="Source Sans Pro"/>
              </a:rPr>
              <a:t>it.</a:t>
            </a:r>
            <a:endParaRPr lang="en-US" dirty="0">
              <a:latin typeface="Source Sans Pro"/>
              <a:ea typeface="Source Sans Pro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324124" y="584192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Rectangle 8"/>
          <p:cNvSpPr/>
          <p:nvPr/>
        </p:nvSpPr>
        <p:spPr>
          <a:xfrm>
            <a:off x="12698730" y="7635240"/>
            <a:ext cx="1848327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3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8638" y="919520"/>
            <a:ext cx="6887885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 With Today's AI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8638" y="2131576"/>
            <a:ext cx="489942" cy="489942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2184321"/>
            <a:ext cx="307419" cy="3843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56346" y="2131576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Fast but Unaware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956346" y="2582466"/>
            <a:ext cx="6911816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is fast, smart — but not aware.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48638" y="3393519"/>
            <a:ext cx="489942" cy="489942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40" y="3446264"/>
            <a:ext cx="307419" cy="3843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56346" y="3393519"/>
            <a:ext cx="427958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Recognition without Understanding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956346" y="3844409"/>
            <a:ext cx="6911816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can recognize objects — but doesn't understand meaning.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48638" y="4655463"/>
            <a:ext cx="489942" cy="489942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4708208"/>
            <a:ext cx="307419" cy="3843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56346" y="4655463"/>
            <a:ext cx="320028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Decisions without Purpose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956346" y="5106353"/>
            <a:ext cx="6911816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can make decisions — but not with purpose or emotion.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6248638" y="5917406"/>
            <a:ext cx="489942" cy="489942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840" y="5970151"/>
            <a:ext cx="307419" cy="38433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56346" y="5917406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Elements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6956346" y="6368296"/>
            <a:ext cx="6911816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lacks memory, context, and soul.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6248638" y="6961584"/>
            <a:ext cx="761952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That's where I saw the gap — and the mission became clear.</a:t>
            </a:r>
            <a:endParaRPr lang="en-US" sz="1700" dirty="0"/>
          </a:p>
        </p:txBody>
      </p:sp>
      <p:sp>
        <p:nvSpPr>
          <p:cNvPr id="21" name="Rectangle 20"/>
          <p:cNvSpPr/>
          <p:nvPr/>
        </p:nvSpPr>
        <p:spPr>
          <a:xfrm>
            <a:off x="12687300" y="7623810"/>
            <a:ext cx="1848327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52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194" y="619244"/>
            <a:ext cx="11499533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Enter AnimaCore — Not Just AI, but Awareness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8194" y="1844397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Anima = Soul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88194" y="2400657"/>
            <a:ext cx="625232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essence of consciousness and feeling that drives true awareness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3374231"/>
            <a:ext cx="6252329" cy="427779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7497" y="1844397"/>
            <a:ext cx="271343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= Central Engine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597497" y="2400657"/>
            <a:ext cx="625232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foundational architecture that powers the entire system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7496" y="2963466"/>
            <a:ext cx="6252329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400" dirty="0" smtClean="0">
                <a:latin typeface="Sitka Text Semibold" pitchFamily="2" charset="0"/>
                <a:ea typeface="Source Sans Pro"/>
              </a:rPr>
              <a:t>AnimaCore is a human-inspired OS that processes emotions, adapts to user input, and evolves through interactions. It's not just task-based AI. </a:t>
            </a:r>
          </a:p>
          <a:p>
            <a:pPr>
              <a:lnSpc>
                <a:spcPts val="2800"/>
              </a:lnSpc>
            </a:pPr>
            <a:r>
              <a:rPr lang="en-US" sz="1400" dirty="0" smtClean="0">
                <a:latin typeface="Sitka Text Semibold" pitchFamily="2" charset="0"/>
                <a:ea typeface="Source Sans Pro"/>
              </a:rPr>
              <a:t>It is a system that reacts to emotional cues and makes context-driven decisions. Inspired by the brain — designed for interactive </a:t>
            </a:r>
            <a:r>
              <a:rPr lang="en-US" sz="1200" dirty="0" smtClean="0">
                <a:latin typeface="Sitka Text Semibold" pitchFamily="2" charset="0"/>
                <a:ea typeface="Source Sans Pro"/>
                <a:cs typeface="Sans Serif Collection" panose="020B0502040504020204" pitchFamily="34" charset="0"/>
              </a:rPr>
              <a:t>evolution </a:t>
            </a:r>
          </a:p>
          <a:p>
            <a:pPr>
              <a:lnSpc>
                <a:spcPts val="2800"/>
              </a:lnSpc>
            </a:pPr>
            <a:r>
              <a:rPr lang="en-US" sz="1400" dirty="0" smtClean="0">
                <a:solidFill>
                  <a:srgbClr val="3A3630"/>
                </a:solidFill>
                <a:latin typeface="Sitka Text Semibold" pitchFamily="2" charset="0"/>
                <a:ea typeface="Source Sans Pro"/>
                <a:cs typeface="Sans Serif Collection" panose="020B0502040504020204" pitchFamily="34" charset="0"/>
              </a:rPr>
              <a:t>built</a:t>
            </a:r>
            <a:r>
              <a:rPr lang="en-US" dirty="0" smtClean="0">
                <a:solidFill>
                  <a:srgbClr val="3A3630"/>
                </a:solidFill>
                <a:latin typeface="Sitka Text Semibold" pitchFamily="2" charset="0"/>
                <a:ea typeface="Source Sans Pro"/>
                <a:cs typeface="Sans Serif Collection" panose="020B0502040504020204" pitchFamily="34" charset="0"/>
              </a:rPr>
              <a:t> </a:t>
            </a:r>
            <a:r>
              <a:rPr lang="en-US" sz="1400" dirty="0" smtClean="0">
                <a:solidFill>
                  <a:srgbClr val="3A3630"/>
                </a:solidFill>
                <a:latin typeface="Sitka Text Semibold" pitchFamily="2" charset="0"/>
                <a:ea typeface="Source Sans Pro"/>
                <a:cs typeface="Source Sans Pro" pitchFamily="34" charset="-120"/>
              </a:rPr>
              <a:t>for the future</a:t>
            </a:r>
            <a:r>
              <a:rPr lang="en-US" b="1" dirty="0" smtClean="0">
                <a:solidFill>
                  <a:srgbClr val="3A3630"/>
                </a:solidFill>
                <a:latin typeface="Sitka Text Semibold" pitchFamily="2" charset="0"/>
                <a:ea typeface="Source Sans Pro"/>
                <a:cs typeface="Source Sans Pro" pitchFamily="34" charset="-120"/>
              </a:rPr>
              <a:t>.</a:t>
            </a:r>
            <a:endParaRPr lang="en-US" b="1" dirty="0">
              <a:latin typeface="Sitka Text Semibold" pitchFamily="2" charset="0"/>
              <a:ea typeface="Source Sans Pr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698730" y="7623810"/>
            <a:ext cx="1848327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785336"/>
            <a:ext cx="7870984" cy="1069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Mind Behind the Machine — Core Modules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122908" y="2127766"/>
            <a:ext cx="7870984" cy="5316379"/>
          </a:xfrm>
          <a:prstGeom prst="roundRect">
            <a:avLst>
              <a:gd name="adj" fmla="val 5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30528" y="2135386"/>
            <a:ext cx="7855744" cy="5243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12337" y="2252067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Module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244018" y="2252067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It Represents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30528" y="2659737"/>
            <a:ext cx="7855744" cy="8153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12337" y="2776418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Thalamic Gateway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244018" y="2776418"/>
            <a:ext cx="3560445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Attention and routing (like the brain's switchboard)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130528" y="3475077"/>
            <a:ext cx="7855744" cy="5243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12337" y="3591758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Sensory Codex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244018" y="3591758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Translates vision, sound, and text into meaning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130528" y="3999428"/>
            <a:ext cx="7855744" cy="8153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312337" y="4116110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Emotion Reactor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0244018" y="4116110"/>
            <a:ext cx="3560445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Decides how important or urgent something feels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30528" y="4814768"/>
            <a:ext cx="7855744" cy="5243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312337" y="4931450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Memory Atlas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0244018" y="4931450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Stores, recalls, and adapts from experiences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130528" y="5339120"/>
            <a:ext cx="7855744" cy="5243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312337" y="5455801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Soul Engine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10244018" y="5455801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Self-awareness: it knows its goals and state</a:t>
            </a:r>
            <a:endParaRPr lang="en-US" sz="1400" dirty="0"/>
          </a:p>
        </p:txBody>
      </p:sp>
      <p:sp>
        <p:nvSpPr>
          <p:cNvPr id="23" name="Shape 20"/>
          <p:cNvSpPr/>
          <p:nvPr/>
        </p:nvSpPr>
        <p:spPr>
          <a:xfrm>
            <a:off x="6130528" y="5863471"/>
            <a:ext cx="7855744" cy="5243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312337" y="5980152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Forge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10244018" y="5980152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Where logic, memory, and emotion collide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6130528" y="6387822"/>
            <a:ext cx="7855744" cy="5243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6312337" y="6504503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Motor Interface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10244018" y="6504503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Action in the world</a:t>
            </a:r>
            <a:endParaRPr lang="en-US" sz="1400" dirty="0"/>
          </a:p>
        </p:txBody>
      </p:sp>
      <p:sp>
        <p:nvSpPr>
          <p:cNvPr id="29" name="Shape 26"/>
          <p:cNvSpPr/>
          <p:nvPr/>
        </p:nvSpPr>
        <p:spPr>
          <a:xfrm>
            <a:off x="6130528" y="6912173"/>
            <a:ext cx="7855744" cy="5243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312337" y="7028855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Neuroplastic Loop</a:t>
            </a:r>
            <a:endParaRPr lang="en-US" sz="1400" dirty="0"/>
          </a:p>
        </p:txBody>
      </p:sp>
      <p:sp>
        <p:nvSpPr>
          <p:cNvPr id="31" name="Text 28"/>
          <p:cNvSpPr/>
          <p:nvPr/>
        </p:nvSpPr>
        <p:spPr>
          <a:xfrm>
            <a:off x="10244018" y="7028855"/>
            <a:ext cx="356044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learns — continuously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12687300" y="7623810"/>
            <a:ext cx="1848327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562" y="390882"/>
            <a:ext cx="6865501" cy="41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Happens Inside — The Mind in Motion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97562" y="1093232"/>
            <a:ext cx="13635276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</a:t>
            </a: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Here's how AnimaCore thinks, feels, and decides</a:t>
            </a: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."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562" y="1480542"/>
            <a:ext cx="710803" cy="8529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1606" y="1622703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Arrival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421606" y="1917025"/>
            <a:ext cx="1271123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Input arrives — a voice, a command, a scene.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562" y="2333506"/>
            <a:ext cx="710803" cy="8529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21606" y="2475667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Intelligent Routing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1421606" y="2769989"/>
            <a:ext cx="1271123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Thalamic Gateway routes it intelligently.</a:t>
            </a:r>
            <a:endParaRPr lang="en-US" sz="1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562" y="3186470"/>
            <a:ext cx="710803" cy="8529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21606" y="3328630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Emotional Evaluation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1421606" y="3622953"/>
            <a:ext cx="1271123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Emotion Reactor evaluates urgency.</a:t>
            </a:r>
            <a:endParaRPr lang="en-US" sz="11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562" y="4039433"/>
            <a:ext cx="710803" cy="85296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1606" y="4181594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Memory Recall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1421606" y="4475917"/>
            <a:ext cx="1271123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Memory Atlas recalls similar experiences.</a:t>
            </a:r>
            <a:endParaRPr lang="en-US" sz="11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562" y="4892397"/>
            <a:ext cx="710803" cy="85296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21606" y="5034558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Goal Checking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1421606" y="5328880"/>
            <a:ext cx="1271123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Soul Engine checks: What am I trying to do?</a:t>
            </a:r>
            <a:endParaRPr lang="en-US" sz="11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562" y="5745361"/>
            <a:ext cx="710803" cy="85296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21606" y="5887522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Decision Making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1421606" y="6181844"/>
            <a:ext cx="1271123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Forge unites everything into action.</a:t>
            </a:r>
            <a:endParaRPr lang="en-US" sz="11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562" y="6598325"/>
            <a:ext cx="710803" cy="852964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421606" y="6740485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Action &amp; Learning</a:t>
            </a:r>
            <a:endParaRPr lang="en-US" sz="1300" dirty="0"/>
          </a:p>
        </p:txBody>
      </p:sp>
      <p:sp>
        <p:nvSpPr>
          <p:cNvPr id="24" name="Text 15"/>
          <p:cNvSpPr/>
          <p:nvPr/>
        </p:nvSpPr>
        <p:spPr>
          <a:xfrm>
            <a:off x="1421606" y="7034808"/>
            <a:ext cx="1271123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action is taken — and learning begins.</a:t>
            </a:r>
            <a:endParaRPr lang="en-US" sz="1100" dirty="0"/>
          </a:p>
        </p:txBody>
      </p:sp>
      <p:sp>
        <p:nvSpPr>
          <p:cNvPr id="25" name="Text 16"/>
          <p:cNvSpPr/>
          <p:nvPr/>
        </p:nvSpPr>
        <p:spPr>
          <a:xfrm>
            <a:off x="497562" y="7611189"/>
            <a:ext cx="13635276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Note: This is a conceptual system flow, designed to reflect brain-like cognition.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12687300" y="7623810"/>
            <a:ext cx="1848327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334" y="892850"/>
            <a:ext cx="7439263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Pseudocode — How It All Flows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65334" y="1863923"/>
            <a:ext cx="7613333" cy="4526994"/>
          </a:xfrm>
          <a:prstGeom prst="roundRect">
            <a:avLst>
              <a:gd name="adj" fmla="val 725"/>
            </a:avLst>
          </a:prstGeom>
          <a:solidFill>
            <a:srgbClr val="E2ECDF"/>
          </a:solidFill>
          <a:ln/>
        </p:spPr>
      </p:sp>
      <p:sp>
        <p:nvSpPr>
          <p:cNvPr id="5" name="Shape 2"/>
          <p:cNvSpPr/>
          <p:nvPr/>
        </p:nvSpPr>
        <p:spPr>
          <a:xfrm>
            <a:off x="754499" y="1863923"/>
            <a:ext cx="7635002" cy="4526994"/>
          </a:xfrm>
          <a:prstGeom prst="roundRect">
            <a:avLst>
              <a:gd name="adj" fmla="val 725"/>
            </a:avLst>
          </a:prstGeom>
          <a:solidFill>
            <a:srgbClr val="E2ECDF"/>
          </a:solidFill>
          <a:ln/>
        </p:spPr>
      </p:sp>
      <p:sp>
        <p:nvSpPr>
          <p:cNvPr id="6" name="Text 3"/>
          <p:cNvSpPr/>
          <p:nvPr/>
        </p:nvSpPr>
        <p:spPr>
          <a:xfrm>
            <a:off x="973098" y="2027872"/>
            <a:ext cx="7197804" cy="419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highlight>
                  <a:srgbClr val="E2ECD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Conceptual Cognitive Pipeline of AnimaCore
def AnimaCorePipeline(raw_input):
    routed = ThalamicGateway.route(raw_input)
    sensory = SensoryCodex.encode(routed)
    emotion = EmotionReactor.weight(sensory)
    memory = MemoryAtlas.recall(sensory, emotion)
    goal = SoulEngine.reflect(sensory, memory)
    action = DecisionForge.decide(sensory, emotion, memory, goal)
    MotorInterface.execute(action)
    NeuroplasticLoop.update(action, feedback=True)
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5334" y="6636901"/>
            <a:ext cx="761333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pseudocode illustrates the logical design of AnimaCore's cognition flow — not an executed software program.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035" y="519470"/>
            <a:ext cx="8042672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Inside the Mind — Glossary of Thought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61035" y="1452801"/>
            <a:ext cx="6559748" cy="1070967"/>
          </a:xfrm>
          <a:prstGeom prst="roundRect">
            <a:avLst>
              <a:gd name="adj" fmla="val 2646"/>
            </a:avLst>
          </a:prstGeom>
          <a:solidFill>
            <a:schemeClr val="accent3">
              <a:lumMod val="40000"/>
              <a:lumOff val="60000"/>
            </a:schemeClr>
          </a:solidFill>
          <a:ln/>
        </p:spPr>
      </p:sp>
      <p:sp>
        <p:nvSpPr>
          <p:cNvPr id="4" name="Text 2"/>
          <p:cNvSpPr/>
          <p:nvPr/>
        </p:nvSpPr>
        <p:spPr>
          <a:xfrm>
            <a:off x="849868" y="1641634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USSV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49868" y="2032635"/>
            <a:ext cx="618208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Unified Sensory State Vector — a fused snapshot of perception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7409617" y="1452801"/>
            <a:ext cx="6559748" cy="1070967"/>
          </a:xfrm>
          <a:prstGeom prst="roundRect">
            <a:avLst>
              <a:gd name="adj" fmla="val 2646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</p:sp>
      <p:sp>
        <p:nvSpPr>
          <p:cNvPr id="7" name="Text 5"/>
          <p:cNvSpPr/>
          <p:nvPr/>
        </p:nvSpPr>
        <p:spPr>
          <a:xfrm>
            <a:off x="7598450" y="1641634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VEM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98450" y="2032635"/>
            <a:ext cx="618208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Vector Emotion Matrix — how emotion is stored and recalled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61035" y="2712601"/>
            <a:ext cx="6559748" cy="1070967"/>
          </a:xfrm>
          <a:prstGeom prst="roundRect">
            <a:avLst>
              <a:gd name="adj" fmla="val 2646"/>
            </a:avLst>
          </a:prstGeom>
          <a:solidFill>
            <a:schemeClr val="accent3">
              <a:lumMod val="40000"/>
              <a:lumOff val="60000"/>
            </a:schemeClr>
          </a:solidFill>
          <a:ln/>
        </p:spPr>
      </p:sp>
      <p:sp>
        <p:nvSpPr>
          <p:cNvPr id="10" name="Text 8"/>
          <p:cNvSpPr/>
          <p:nvPr/>
        </p:nvSpPr>
        <p:spPr>
          <a:xfrm>
            <a:off x="849868" y="2901434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SOU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49868" y="3292435"/>
            <a:ext cx="618208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Soul Output Unit — conscious self-goals fed into decisions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409617" y="2712601"/>
            <a:ext cx="6559748" cy="1070967"/>
          </a:xfrm>
          <a:prstGeom prst="roundRect">
            <a:avLst>
              <a:gd name="adj" fmla="val 2646"/>
            </a:avLst>
          </a:prstGeom>
          <a:solidFill>
            <a:schemeClr val="accent3">
              <a:lumMod val="40000"/>
              <a:lumOff val="60000"/>
            </a:schemeClr>
          </a:solidFill>
          <a:ln/>
        </p:spPr>
      </p:sp>
      <p:sp>
        <p:nvSpPr>
          <p:cNvPr id="13" name="Text 11"/>
          <p:cNvSpPr/>
          <p:nvPr/>
        </p:nvSpPr>
        <p:spPr>
          <a:xfrm>
            <a:off x="7598450" y="2901434"/>
            <a:ext cx="222230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LTP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98450" y="3292435"/>
            <a:ext cx="6182082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Long-Term Potentiation — simulated memory strengthening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61035" y="4066818"/>
            <a:ext cx="7159704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AnimaCore Would Be Trained</a:t>
            </a:r>
            <a:endParaRPr lang="en-US" sz="3450" dirty="0"/>
          </a:p>
        </p:txBody>
      </p:sp>
      <p:sp>
        <p:nvSpPr>
          <p:cNvPr id="16" name="Text 14"/>
          <p:cNvSpPr/>
          <p:nvPr/>
        </p:nvSpPr>
        <p:spPr>
          <a:xfrm>
            <a:off x="661035" y="4905613"/>
            <a:ext cx="1330833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While not implemented in code, AnimaCore's architecture is fully designed for scalable training: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661035" y="5420320"/>
            <a:ext cx="1330833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Sensory Codex: Trained with multimodal datasets (e.g., ImageNet, AudioSet, BERT)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661035" y="5788700"/>
            <a:ext cx="1330833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Emotion Reactor: Trained using emotional feedback datasets like GoEmotions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661035" y="6157079"/>
            <a:ext cx="1330833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Memory Atlas: Learns through indexed episodic experiences (e.g., FAISS)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661035" y="6525458"/>
            <a:ext cx="1330833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Forge: Designed for reinforcement learning using simulated environments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661035" y="6893838"/>
            <a:ext cx="1330833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Neuroplastic Loop: Inspired by synaptic strengthening and continual learning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661035" y="7408545"/>
            <a:ext cx="1330833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training pathways are mapped — making the system implementable across edge devices and cloud-based AI platforms.</a:t>
            </a:r>
            <a:endParaRPr lang="en-US" sz="1450" dirty="0"/>
          </a:p>
        </p:txBody>
      </p:sp>
      <p:sp>
        <p:nvSpPr>
          <p:cNvPr id="23" name="Rectangle 22"/>
          <p:cNvSpPr/>
          <p:nvPr/>
        </p:nvSpPr>
        <p:spPr>
          <a:xfrm>
            <a:off x="12687300" y="7623810"/>
            <a:ext cx="1848327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425" y="996955"/>
            <a:ext cx="4683323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This Isn't Just Another AI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4558" y="2239805"/>
            <a:ext cx="1349573" cy="8078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611" y="2414450"/>
            <a:ext cx="200263" cy="2503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83276" y="2252186"/>
            <a:ext cx="1940838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Consciously Goal-Driven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4946329" y="2555039"/>
            <a:ext cx="1940838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Soul Engine at its heart</a:t>
            </a:r>
            <a:endParaRPr lang="en-US" sz="1100" dirty="0"/>
          </a:p>
        </p:txBody>
      </p:sp>
      <p:sp>
        <p:nvSpPr>
          <p:cNvPr id="7" name="Shape 3"/>
          <p:cNvSpPr/>
          <p:nvPr/>
        </p:nvSpPr>
        <p:spPr>
          <a:xfrm>
            <a:off x="4617244" y="1917859"/>
            <a:ext cx="9478923" cy="7620"/>
          </a:xfrm>
          <a:prstGeom prst="roundRect">
            <a:avLst>
              <a:gd name="adj" fmla="val 280481"/>
            </a:avLst>
          </a:prstGeom>
          <a:solidFill>
            <a:srgbClr val="D9CDBA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9712" y="3093138"/>
            <a:ext cx="2699266" cy="80783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507" y="3344258"/>
            <a:ext cx="200263" cy="2503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19293" y="3242538"/>
            <a:ext cx="176926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Emotionally Intelligent</a:t>
            </a:r>
            <a:endParaRPr lang="en-US" sz="1300" dirty="0"/>
          </a:p>
        </p:txBody>
      </p:sp>
      <p:sp>
        <p:nvSpPr>
          <p:cNvPr id="11" name="Text 5"/>
          <p:cNvSpPr/>
          <p:nvPr/>
        </p:nvSpPr>
        <p:spPr>
          <a:xfrm>
            <a:off x="5511760" y="3583695"/>
            <a:ext cx="176926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Understands what matters</a:t>
            </a:r>
            <a:endParaRPr lang="en-US" sz="1100" dirty="0"/>
          </a:p>
        </p:txBody>
      </p:sp>
      <p:sp>
        <p:nvSpPr>
          <p:cNvPr id="12" name="Shape 6"/>
          <p:cNvSpPr/>
          <p:nvPr/>
        </p:nvSpPr>
        <p:spPr>
          <a:xfrm>
            <a:off x="5292090" y="2761298"/>
            <a:ext cx="8804077" cy="7620"/>
          </a:xfrm>
          <a:prstGeom prst="roundRect">
            <a:avLst>
              <a:gd name="adj" fmla="val 280481"/>
            </a:avLst>
          </a:prstGeom>
          <a:solidFill>
            <a:srgbClr val="D9CDBA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4866" y="3983776"/>
            <a:ext cx="4048958" cy="80783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9082" y="4139000"/>
            <a:ext cx="200263" cy="25038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77379" y="4268573"/>
            <a:ext cx="1896547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Edge-to-Cloud Adaptive</a:t>
            </a:r>
            <a:endParaRPr lang="en-US" sz="1300" dirty="0"/>
          </a:p>
        </p:txBody>
      </p:sp>
      <p:sp>
        <p:nvSpPr>
          <p:cNvPr id="16" name="Text 8"/>
          <p:cNvSpPr/>
          <p:nvPr/>
        </p:nvSpPr>
        <p:spPr>
          <a:xfrm>
            <a:off x="6677379" y="4563610"/>
            <a:ext cx="200132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From Jetson Nano to server farms</a:t>
            </a:r>
            <a:endParaRPr lang="en-US" sz="1100" dirty="0"/>
          </a:p>
        </p:txBody>
      </p:sp>
      <p:sp>
        <p:nvSpPr>
          <p:cNvPr id="17" name="Shape 9"/>
          <p:cNvSpPr/>
          <p:nvPr/>
        </p:nvSpPr>
        <p:spPr>
          <a:xfrm>
            <a:off x="4617244" y="3046244"/>
            <a:ext cx="8129230" cy="7620"/>
          </a:xfrm>
          <a:prstGeom prst="roundRect">
            <a:avLst>
              <a:gd name="adj" fmla="val 280481"/>
            </a:avLst>
          </a:prstGeom>
          <a:solidFill>
            <a:srgbClr val="D9CDBA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021" y="4849330"/>
            <a:ext cx="5398651" cy="80783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9083" y="5111355"/>
            <a:ext cx="200263" cy="25038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080052" y="5054918"/>
            <a:ext cx="1676281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Learning</a:t>
            </a:r>
            <a:endParaRPr lang="en-US" sz="1300" dirty="0"/>
          </a:p>
        </p:txBody>
      </p:sp>
      <p:sp>
        <p:nvSpPr>
          <p:cNvPr id="21" name="Text 11"/>
          <p:cNvSpPr/>
          <p:nvPr/>
        </p:nvSpPr>
        <p:spPr>
          <a:xfrm>
            <a:off x="7080052" y="5349955"/>
            <a:ext cx="211657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Neuroplasticity-inspired adaptation</a:t>
            </a:r>
            <a:endParaRPr lang="en-US" sz="1100" dirty="0"/>
          </a:p>
        </p:txBody>
      </p:sp>
      <p:sp>
        <p:nvSpPr>
          <p:cNvPr id="22" name="Shape 12"/>
          <p:cNvSpPr/>
          <p:nvPr/>
        </p:nvSpPr>
        <p:spPr>
          <a:xfrm>
            <a:off x="6724114" y="5740063"/>
            <a:ext cx="7454384" cy="7620"/>
          </a:xfrm>
          <a:prstGeom prst="roundRect">
            <a:avLst>
              <a:gd name="adj" fmla="val 280481"/>
            </a:avLst>
          </a:prstGeom>
          <a:solidFill>
            <a:srgbClr val="D9CDBA"/>
          </a:solidFill>
          <a:ln/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86" y="5703987"/>
            <a:ext cx="6748343" cy="807839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9084" y="5956922"/>
            <a:ext cx="200263" cy="250388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754898" y="5898357"/>
            <a:ext cx="175688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Modular &amp; Upgradable</a:t>
            </a:r>
            <a:endParaRPr lang="en-US" sz="1300" dirty="0"/>
          </a:p>
        </p:txBody>
      </p:sp>
      <p:sp>
        <p:nvSpPr>
          <p:cNvPr id="26" name="Text 14"/>
          <p:cNvSpPr/>
          <p:nvPr/>
        </p:nvSpPr>
        <p:spPr>
          <a:xfrm>
            <a:off x="7754898" y="6193394"/>
            <a:ext cx="247626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Swap logic, emotion, or memory modules</a:t>
            </a:r>
            <a:endParaRPr lang="en-US" sz="1100" dirty="0"/>
          </a:p>
        </p:txBody>
      </p:sp>
      <p:sp>
        <p:nvSpPr>
          <p:cNvPr id="27" name="Text 15"/>
          <p:cNvSpPr/>
          <p:nvPr/>
        </p:nvSpPr>
        <p:spPr>
          <a:xfrm>
            <a:off x="1233425" y="7265522"/>
            <a:ext cx="1363313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AnimaCore is an AI designed to evolve with context, purpose, and self-awareness.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2687300" y="7623810"/>
            <a:ext cx="1848327" cy="4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737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Sitka Text Semibold</vt:lpstr>
      <vt:lpstr>Calibri</vt:lpstr>
      <vt:lpstr>Sans Serif Collection</vt:lpstr>
      <vt:lpstr>Consolas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PMYLS</cp:lastModifiedBy>
  <cp:revision>8</cp:revision>
  <dcterms:created xsi:type="dcterms:W3CDTF">2025-04-23T02:45:26Z</dcterms:created>
  <dcterms:modified xsi:type="dcterms:W3CDTF">2025-04-27T19:13:54Z</dcterms:modified>
</cp:coreProperties>
</file>